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70" r:id="rId3"/>
    <p:sldId id="284" r:id="rId4"/>
    <p:sldId id="276" r:id="rId5"/>
    <p:sldId id="283" r:id="rId6"/>
  </p:sldIdLst>
  <p:sldSz cx="12192000" cy="6858000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3EBD0-9271-4BFE-85F7-7F40E7B87ECE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46588-D471-4670-9CB1-11166F3E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32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0704F-2122-4CBD-9024-B9E81CC1E18B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171575"/>
            <a:ext cx="56229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8500"/>
            <a:ext cx="5661025" cy="3689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CF059-8A57-49D2-AF40-C855175FB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2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C735-40DE-4629-9470-67E31065B375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5DBD-F4D1-40EC-8C2D-0B7AAD912B53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8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8138-EF97-4932-B6CE-BB031ADA8AC9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F00D-E122-414C-AA16-BB8EF24EFFCF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9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DBB6-2794-4FEE-9F81-56CFE115B33C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8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F4F8-E897-4C4C-BF91-55304B7E5E25}" type="datetime1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3BA4-F2F1-4DD5-A2F5-50BE1DE51C2A}" type="datetime1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3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8B2-D47B-4CC7-A3F6-86A357B0B1E8}" type="datetime1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3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0D75-BBE7-468B-A6D6-27BBC3A22917}" type="datetime1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4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711-46A8-4583-9B71-6E3AEA89EE6C}" type="datetime1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980C-3731-47D3-A788-C0996AFDD05D}" type="datetime1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2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1F69-C13F-4AF7-A184-F3BBAC9C76EF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1A28-8BE6-4732-A657-E50801CE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ala.org/tools/future/trend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4892" y="1388533"/>
            <a:ext cx="6235375" cy="728133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“Better Together”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Dublin Public Library Strategy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09" y="256333"/>
            <a:ext cx="2467319" cy="156231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6359" y="2552917"/>
            <a:ext cx="9144411" cy="2397482"/>
          </a:xfrm>
        </p:spPr>
        <p:txBody>
          <a:bodyPr>
            <a:noAutofit/>
          </a:bodyPr>
          <a:lstStyle/>
          <a:p>
            <a:pPr algn="l"/>
            <a:r>
              <a:rPr lang="en-US" sz="1800" b="1" dirty="0" smtClean="0"/>
              <a:t>Overview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During the Winter of 2022, the Trustees engaged the community with a focus on the Library people would like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Highlighted here is the process we took and “We Heard You”- what you told us through the surveys and listening sessions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Page 5 presents our strategy modeled after the American Library Association guidance and review of similar town’s strategies</a:t>
            </a:r>
          </a:p>
          <a:p>
            <a:pPr algn="l"/>
            <a:endParaRPr lang="en-US" sz="1800" dirty="0"/>
          </a:p>
          <a:p>
            <a:r>
              <a:rPr lang="en-US" sz="2000" b="1" dirty="0" smtClean="0">
                <a:solidFill>
                  <a:srgbClr val="C00000"/>
                </a:solidFill>
              </a:rPr>
              <a:t>Take a look and let us know what you think.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The Library is yours and we are committed </a:t>
            </a:r>
            <a:br>
              <a:rPr lang="en-US" sz="2000" b="1" dirty="0" smtClean="0">
                <a:solidFill>
                  <a:srgbClr val="C00000"/>
                </a:solidFill>
              </a:rPr>
            </a:br>
            <a:r>
              <a:rPr lang="en-US" sz="2000" b="1" dirty="0" smtClean="0">
                <a:solidFill>
                  <a:srgbClr val="C00000"/>
                </a:solidFill>
              </a:rPr>
              <a:t>to providing the best service possible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137" y="6304548"/>
            <a:ext cx="2867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File- Strategy Fall 2022_final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55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512" y="593120"/>
            <a:ext cx="10935522" cy="95314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The Library of the Future</a:t>
            </a:r>
            <a:br>
              <a:rPr lang="en-US" sz="3600" b="1" dirty="0" smtClean="0"/>
            </a:br>
            <a:r>
              <a:rPr lang="en-US" sz="3600" b="1" dirty="0" smtClean="0"/>
              <a:t>Engaging Community Stakeholders </a:t>
            </a:r>
            <a:r>
              <a:rPr lang="en-US" sz="3600" i="1" dirty="0"/>
              <a:t/>
            </a:r>
            <a:br>
              <a:rPr lang="en-US" sz="3600" i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646" y="3125171"/>
            <a:ext cx="2085754" cy="10404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6902" y="1501272"/>
            <a:ext cx="28737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Simultaneous Forces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Global Pandemic</a:t>
            </a:r>
          </a:p>
          <a:p>
            <a:endParaRPr lang="en-US" dirty="0"/>
          </a:p>
          <a:p>
            <a:r>
              <a:rPr lang="en-US" dirty="0" smtClean="0"/>
              <a:t>Increased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From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Homeschooling</a:t>
            </a:r>
          </a:p>
          <a:p>
            <a:endParaRPr lang="en-US" dirty="0"/>
          </a:p>
          <a:p>
            <a:r>
              <a:rPr lang="en-US" dirty="0" smtClean="0"/>
              <a:t>Rapid Town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Get data  </a:t>
            </a:r>
          </a:p>
          <a:p>
            <a:endParaRPr lang="en-US" dirty="0"/>
          </a:p>
          <a:p>
            <a:r>
              <a:rPr lang="en-US" dirty="0" smtClean="0"/>
              <a:t>Shifting Demographic</a:t>
            </a:r>
          </a:p>
          <a:p>
            <a:endParaRPr lang="en-US" dirty="0"/>
          </a:p>
          <a:p>
            <a:r>
              <a:rPr lang="en-US" dirty="0" smtClean="0"/>
              <a:t>Enabling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Speed Fiber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Library Networks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25978" y="1502688"/>
            <a:ext cx="52843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Our </a:t>
            </a:r>
            <a:r>
              <a:rPr lang="en-US" b="1" dirty="0" smtClean="0">
                <a:solidFill>
                  <a:srgbClr val="C00000"/>
                </a:solidFill>
              </a:rPr>
              <a:t>Response to These Forces </a:t>
            </a:r>
            <a:endParaRPr lang="en-US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2022 Plan Kickoff- </a:t>
            </a:r>
            <a:r>
              <a:rPr lang="en-US" dirty="0" smtClean="0"/>
              <a:t>understand town </a:t>
            </a:r>
            <a:r>
              <a:rPr lang="en-US" i="1" dirty="0" smtClean="0"/>
              <a:t>wants and needs, </a:t>
            </a:r>
            <a:r>
              <a:rPr lang="en-US" dirty="0" smtClean="0"/>
              <a:t>survey other systems and associations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Listening-</a:t>
            </a:r>
            <a:r>
              <a:rPr lang="en-US" dirty="0" smtClean="0"/>
              <a:t> Conducted focus groups and surveys to get specific feedback, interests and direction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Strategic Plan V1.0</a:t>
            </a:r>
            <a:r>
              <a:rPr lang="en-US" dirty="0" smtClean="0"/>
              <a:t>-  with input from Library Board, Staff  and library association best frameworks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This Fall- Dublin Feedback and Budget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Stakeholder </a:t>
            </a:r>
            <a:r>
              <a:rPr lang="en-US" b="1" u="sng" dirty="0" smtClean="0"/>
              <a:t>Listening</a:t>
            </a:r>
            <a:r>
              <a:rPr lang="en-US" b="1" dirty="0" smtClean="0"/>
              <a:t> Sessions </a:t>
            </a:r>
            <a:r>
              <a:rPr lang="en-US" dirty="0" smtClean="0"/>
              <a:t>– operational feedback, Library of the Future Strategy, initiative review and budget submission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Future Library Tour </a:t>
            </a:r>
            <a:r>
              <a:rPr lang="en-US" b="1" smtClean="0"/>
              <a:t>/November </a:t>
            </a:r>
            <a:r>
              <a:rPr lang="en-US" dirty="0" smtClean="0"/>
              <a:t>“Did You Know”, goals, initiatives, and engagement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2023 Budget Submission- </a:t>
            </a:r>
            <a:r>
              <a:rPr lang="en-US" dirty="0" smtClean="0"/>
              <a:t>submit best budget with understanding of value and direction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87441" y="2336800"/>
            <a:ext cx="1444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Dublin Public</a:t>
            </a:r>
            <a:br>
              <a:rPr lang="en-US" b="1" dirty="0" smtClean="0"/>
            </a:br>
            <a:r>
              <a:rPr lang="en-US" b="1" dirty="0" smtClean="0"/>
              <a:t>Library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59199" y="4385732"/>
            <a:ext cx="2573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dirty="0" smtClean="0"/>
              <a:t>Built in 1901 in memory of Horace Putnam </a:t>
            </a:r>
            <a:r>
              <a:rPr lang="en-US" dirty="0" err="1" smtClean="0"/>
              <a:t>Farnham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2" name="Left Brace 21"/>
          <p:cNvSpPr/>
          <p:nvPr/>
        </p:nvSpPr>
        <p:spPr>
          <a:xfrm rot="10800000">
            <a:off x="2946401" y="2133596"/>
            <a:ext cx="609600" cy="3759200"/>
          </a:xfrm>
          <a:prstGeom prst="leftBrace">
            <a:avLst>
              <a:gd name="adj1" fmla="val 0"/>
              <a:gd name="adj2" fmla="val 50000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4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072" y="271268"/>
            <a:ext cx="7650707" cy="13255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“We Heard You” – Community Survey 2022</a:t>
            </a:r>
            <a:br>
              <a:rPr lang="en-US" sz="3200" b="1" dirty="0" smtClean="0"/>
            </a:br>
            <a:r>
              <a:rPr lang="en-US" sz="3200" b="1" dirty="0" smtClean="0"/>
              <a:t>Summarized Wants and Needs 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060" y="2086309"/>
            <a:ext cx="529790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1900" b="1" dirty="0" smtClean="0"/>
              <a:t>Library is Underutilized Asset- </a:t>
            </a:r>
            <a:r>
              <a:rPr lang="en-US" sz="1900" dirty="0" smtClean="0"/>
              <a:t>65% of the residents a few times a year or once every few years </a:t>
            </a:r>
          </a:p>
          <a:p>
            <a:r>
              <a:rPr lang="en-US" sz="1900" b="1" dirty="0" smtClean="0"/>
              <a:t>“Library Leakage”- </a:t>
            </a:r>
            <a:r>
              <a:rPr lang="en-US" sz="1900" dirty="0" smtClean="0"/>
              <a:t>54% of residents go to Keene, Peterborough and beyond. They pay fees to borrow books they can get in Dublin at no cost </a:t>
            </a:r>
          </a:p>
          <a:p>
            <a:r>
              <a:rPr lang="en-US" sz="1900" b="1" dirty="0" smtClean="0"/>
              <a:t>Purpose of DPL Visit- </a:t>
            </a:r>
            <a:r>
              <a:rPr lang="en-US" sz="1900" dirty="0" smtClean="0"/>
              <a:t>we support broad uses today</a:t>
            </a:r>
          </a:p>
          <a:p>
            <a:r>
              <a:rPr lang="en-US" sz="1900" b="1" dirty="0" smtClean="0"/>
              <a:t>Children Thrive-  </a:t>
            </a:r>
            <a:r>
              <a:rPr lang="en-US" sz="1900" dirty="0" smtClean="0"/>
              <a:t>their</a:t>
            </a:r>
            <a:r>
              <a:rPr lang="en-US" sz="1900" b="1" dirty="0" smtClean="0"/>
              <a:t> </a:t>
            </a:r>
            <a:r>
              <a:rPr lang="en-US" sz="1900" dirty="0" smtClean="0"/>
              <a:t>programs draw most participation </a:t>
            </a:r>
          </a:p>
          <a:p>
            <a:r>
              <a:rPr lang="en-US" sz="1900" b="1" dirty="0" smtClean="0"/>
              <a:t>Adults Want More-  </a:t>
            </a:r>
            <a:r>
              <a:rPr lang="en-US" sz="1900" dirty="0" smtClean="0"/>
              <a:t>we need to reintroduce existing services and identify new ones</a:t>
            </a:r>
          </a:p>
          <a:p>
            <a:r>
              <a:rPr lang="en-US" sz="1900" b="1" dirty="0" smtClean="0"/>
              <a:t>DPL Website- </a:t>
            </a:r>
            <a:r>
              <a:rPr lang="en-US" sz="1900" dirty="0" smtClean="0"/>
              <a:t>scored a 3.5/5 with uneven usage.  Provides opportunity to continue to make it the “</a:t>
            </a:r>
            <a:r>
              <a:rPr lang="en-US" sz="1900" i="1" dirty="0" smtClean="0"/>
              <a:t>first stop</a:t>
            </a:r>
            <a:r>
              <a:rPr lang="en-US" sz="1900" dirty="0" smtClean="0"/>
              <a:t>”</a:t>
            </a:r>
          </a:p>
          <a:p>
            <a:r>
              <a:rPr lang="en-US" sz="1900" b="1" dirty="0" smtClean="0"/>
              <a:t>Better Together- </a:t>
            </a:r>
            <a:r>
              <a:rPr lang="en-US" sz="1900" dirty="0" smtClean="0"/>
              <a:t>Lifelong learning and other themes are shared with the DubHub.  Partnering provides opportunities to more broadly engage the 65%</a:t>
            </a:r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861606" y="2135828"/>
            <a:ext cx="697832" cy="4090737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19578" y="1767431"/>
            <a:ext cx="45136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Strategy Inputs</a:t>
            </a:r>
            <a:endParaRPr lang="en-US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Reflects areas we should focus on- strengths and weaknesses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Provides input to Purpose, Vision, Values, Strategic Priorities and Goals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Represents a “first cut” to be built upon with our Fall “listening sessions” 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Next Steps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Fall  Engagement- </a:t>
            </a:r>
            <a:r>
              <a:rPr lang="en-US" dirty="0" smtClean="0"/>
              <a:t>reviewing this </a:t>
            </a:r>
            <a:r>
              <a:rPr lang="en-US" dirty="0"/>
              <a:t>document </a:t>
            </a:r>
            <a:r>
              <a:rPr lang="en-US" dirty="0" smtClean="0"/>
              <a:t>with:  </a:t>
            </a:r>
            <a:r>
              <a:rPr lang="en-US" dirty="0"/>
              <a:t>Friends of the Library | Select Board | DubHub | Dublin Consolidated School </a:t>
            </a:r>
            <a:endParaRPr lang="en-US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2023 Budget Rationale- </a:t>
            </a:r>
            <a:r>
              <a:rPr lang="en-US" dirty="0" smtClean="0"/>
              <a:t>justification for our request and future requests </a:t>
            </a:r>
            <a:endParaRPr lang="en-US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8213" y="1567933"/>
            <a:ext cx="4455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Key Takeaways- Detailed Analysis </a:t>
            </a:r>
            <a:r>
              <a:rPr lang="en-US" b="1" dirty="0" smtClean="0">
                <a:solidFill>
                  <a:srgbClr val="C00000"/>
                </a:solidFill>
              </a:rPr>
              <a:t>Available*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270000" y="6364069"/>
            <a:ext cx="97366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200" b="1" dirty="0" smtClean="0"/>
              <a:t> * Detailed </a:t>
            </a:r>
            <a:r>
              <a:rPr lang="en-US" sz="1200" b="1" dirty="0"/>
              <a:t>survey analysis, insights and </a:t>
            </a:r>
            <a:r>
              <a:rPr lang="en-US" sz="1200" b="1" dirty="0" smtClean="0"/>
              <a:t>opportunities </a:t>
            </a:r>
            <a:r>
              <a:rPr lang="en-US" sz="1200" b="1" dirty="0"/>
              <a:t>are available</a:t>
            </a:r>
          </a:p>
        </p:txBody>
      </p:sp>
    </p:spTree>
    <p:extLst>
      <p:ext uri="{BB962C8B-B14F-4D97-AF65-F5344CB8AC3E}">
        <p14:creationId xmlns:p14="http://schemas.microsoft.com/office/powerpoint/2010/main" val="23794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z="1600" smtClean="0"/>
              <a:t>4</a:t>
            </a:fld>
            <a:endParaRPr lang="en-US" sz="1600"/>
          </a:p>
        </p:txBody>
      </p:sp>
      <p:sp>
        <p:nvSpPr>
          <p:cNvPr id="7" name="Rounded Rectangle 6"/>
          <p:cNvSpPr/>
          <p:nvPr/>
        </p:nvSpPr>
        <p:spPr>
          <a:xfrm>
            <a:off x="1320800" y="2099735"/>
            <a:ext cx="230026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207489" y="2146524"/>
            <a:ext cx="2302934" cy="762000"/>
          </a:xfrm>
          <a:prstGeom prst="roundRect">
            <a:avLst/>
          </a:prstGeom>
          <a:solidFill>
            <a:schemeClr val="bg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18714" y="1454039"/>
            <a:ext cx="16534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Purpose </a:t>
            </a:r>
            <a:br>
              <a:rPr lang="en-US" sz="1600" b="1" dirty="0" smtClean="0">
                <a:solidFill>
                  <a:srgbClr val="C00000"/>
                </a:solidFill>
              </a:rPr>
            </a:br>
            <a:r>
              <a:rPr lang="en-US" sz="1600" b="1" dirty="0" smtClean="0">
                <a:solidFill>
                  <a:srgbClr val="C00000"/>
                </a:solidFill>
              </a:rPr>
              <a:t>Verb Statement   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93653" y="1656347"/>
            <a:ext cx="1743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Strategic Priorities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56268" y="5164666"/>
            <a:ext cx="2015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Values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0692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Strategy 101- </a:t>
            </a:r>
            <a:r>
              <a:rPr lang="en-US" sz="3200" b="1" dirty="0"/>
              <a:t>Understanding the </a:t>
            </a:r>
            <a:r>
              <a:rPr lang="en-US" sz="3200" b="1" dirty="0">
                <a:solidFill>
                  <a:srgbClr val="C00000"/>
                </a:solidFill>
              </a:rPr>
              <a:t>Building Blocks </a:t>
            </a:r>
            <a:r>
              <a:rPr lang="en-US" sz="3200" b="1" dirty="0" smtClean="0">
                <a:solidFill>
                  <a:srgbClr val="C00000"/>
                </a:solidFill>
              </a:rPr>
              <a:t/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/>
              <a:t>Maximizing Community Impact/Alignment</a:t>
            </a:r>
            <a:endParaRPr 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18653" y="2132710"/>
            <a:ext cx="1854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600" dirty="0" smtClean="0"/>
              <a:t>Why do we exist?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600" dirty="0" smtClean="0"/>
              <a:t>Who do we serve?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lang="en-US" sz="1600" dirty="0" smtClean="0"/>
              <a:t>What we do?</a:t>
            </a:r>
            <a:endParaRPr lang="en-US" sz="1600" dirty="0"/>
          </a:p>
        </p:txBody>
      </p:sp>
      <p:sp>
        <p:nvSpPr>
          <p:cNvPr id="26" name="Rounded Rectangle 25"/>
          <p:cNvSpPr/>
          <p:nvPr/>
        </p:nvSpPr>
        <p:spPr>
          <a:xfrm>
            <a:off x="4359889" y="2298924"/>
            <a:ext cx="2302934" cy="762000"/>
          </a:xfrm>
          <a:prstGeom prst="roundRect">
            <a:avLst/>
          </a:prstGeom>
          <a:solidFill>
            <a:schemeClr val="bg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512289" y="2451324"/>
            <a:ext cx="2302934" cy="762000"/>
          </a:xfrm>
          <a:prstGeom prst="round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Selected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Initiatives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3003" y="3450836"/>
            <a:ext cx="2895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Identify specific programs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Provide basis for feedback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Refines how library operates </a:t>
            </a:r>
            <a:endParaRPr lang="en-US" sz="1600" dirty="0"/>
          </a:p>
        </p:txBody>
      </p:sp>
      <p:sp>
        <p:nvSpPr>
          <p:cNvPr id="28" name="Right Brace 27"/>
          <p:cNvSpPr/>
          <p:nvPr/>
        </p:nvSpPr>
        <p:spPr>
          <a:xfrm>
            <a:off x="7605740" y="2275306"/>
            <a:ext cx="697832" cy="4090737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TextBox 4"/>
          <p:cNvSpPr txBox="1"/>
          <p:nvPr/>
        </p:nvSpPr>
        <p:spPr>
          <a:xfrm>
            <a:off x="8815138" y="2087463"/>
            <a:ext cx="29717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Derived from subcommittee working sessions and input from:</a:t>
            </a:r>
          </a:p>
          <a:p>
            <a:endParaRPr lang="en-US" sz="1600" dirty="0"/>
          </a:p>
          <a:p>
            <a:r>
              <a:rPr lang="en-US" sz="1600" i="1" dirty="0" smtClean="0"/>
              <a:t>Strategic Planning for Public Libraries</a:t>
            </a:r>
            <a:r>
              <a:rPr lang="en-US" sz="1600" dirty="0" smtClean="0"/>
              <a:t>, American Library Association, 2021 </a:t>
            </a:r>
          </a:p>
          <a:p>
            <a:endParaRPr lang="en-US" sz="1600" dirty="0"/>
          </a:p>
          <a:p>
            <a:r>
              <a:rPr lang="en-US" sz="1600" dirty="0"/>
              <a:t>Top Seven Trends Influencing Libraries (STEEPED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ALA Analysis – </a:t>
            </a:r>
            <a:r>
              <a:rPr lang="en-US" sz="1600" dirty="0" smtClean="0">
                <a:hlinkClick r:id="rId2"/>
              </a:rPr>
              <a:t>click here</a:t>
            </a:r>
            <a:endParaRPr lang="en-US" sz="1600" dirty="0"/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 smtClean="0"/>
              <a:t>Other library strategies driven by external consultants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Jaffrey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Sunapee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Nashua  </a:t>
            </a:r>
          </a:p>
          <a:p>
            <a:pPr lvl="1"/>
            <a:endParaRPr lang="en-US" sz="1600" dirty="0"/>
          </a:p>
        </p:txBody>
      </p:sp>
      <p:sp>
        <p:nvSpPr>
          <p:cNvPr id="22" name="Rounded Rectangle 21"/>
          <p:cNvSpPr/>
          <p:nvPr/>
        </p:nvSpPr>
        <p:spPr>
          <a:xfrm>
            <a:off x="1231231" y="5513137"/>
            <a:ext cx="2293130" cy="8876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444555" y="4855857"/>
            <a:ext cx="2302934" cy="528944"/>
          </a:xfrm>
          <a:prstGeom prst="roundRect">
            <a:avLst/>
          </a:prstGeom>
          <a:solidFill>
            <a:srgbClr val="F8F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Operational Metrics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00566" y="5652615"/>
            <a:ext cx="2070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Shared principles that align with community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3955270" y="5618303"/>
            <a:ext cx="3698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Specific results  linked to  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Linked explicitly to Purpose and Vision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Input for maximizing effectiveness 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5320186" y="4450347"/>
            <a:ext cx="705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Goals 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231232" y="3801535"/>
            <a:ext cx="2293130" cy="109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98942" y="3194161"/>
            <a:ext cx="1750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Vision</a:t>
            </a:r>
          </a:p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Future Aspirations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68300" y="3789948"/>
            <a:ext cx="2070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How we are going to </a:t>
            </a:r>
            <a:r>
              <a:rPr lang="en-US" sz="1600" u="sng" dirty="0" smtClean="0"/>
              <a:t>operate</a:t>
            </a:r>
            <a:r>
              <a:rPr lang="en-US" sz="1600" dirty="0" smtClean="0"/>
              <a:t> to address communities hopes and dreams? </a:t>
            </a: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1470" y="291513"/>
            <a:ext cx="1449036" cy="170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643467" y="1625596"/>
            <a:ext cx="3539066" cy="51477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1A28-8BE6-4732-A657-E50801CE04D6}" type="slidenum">
              <a:rPr lang="en-US" sz="1600" smtClean="0"/>
              <a:t>5</a:t>
            </a:fld>
            <a:endParaRPr lang="en-U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914400" y="2031997"/>
            <a:ext cx="2909860" cy="14731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7467" y="1640302"/>
            <a:ext cx="3031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Purpose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54299" y="1232337"/>
            <a:ext cx="3891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Strategic Priorities- Proposed Top Initiatives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57035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DPL Strategy on a Page</a:t>
            </a:r>
            <a:br>
              <a:rPr lang="en-US" sz="3200" b="1" dirty="0" smtClean="0"/>
            </a:br>
            <a:r>
              <a:rPr lang="en-US" sz="3200" b="1" dirty="0" smtClean="0"/>
              <a:t>Taking Engagement to Next Level </a:t>
            </a:r>
            <a:endParaRPr lang="en-US" sz="4000" b="1" dirty="0"/>
          </a:p>
        </p:txBody>
      </p:sp>
      <p:sp>
        <p:nvSpPr>
          <p:cNvPr id="30" name="Rectangle 29"/>
          <p:cNvSpPr/>
          <p:nvPr/>
        </p:nvSpPr>
        <p:spPr>
          <a:xfrm>
            <a:off x="1015111" y="2156674"/>
            <a:ext cx="26585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Offer all residents a center for lifelong learning, programs and information when and where needed 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466009" y="3600558"/>
            <a:ext cx="3716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Vision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965200" y="4030130"/>
            <a:ext cx="2909860" cy="14731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799" y="4072813"/>
            <a:ext cx="27093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To be a welcoming part of the community. To provide access to information and ideas to:  learn, discover, create and connect 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1337735" y="5503329"/>
            <a:ext cx="2015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</a:rPr>
              <a:t>Values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977231" y="5851800"/>
            <a:ext cx="2849702" cy="7860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9067" y="5945534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 Openness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523067" y="5933697"/>
            <a:ext cx="111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Equity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1" y="1202267"/>
            <a:ext cx="225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Strategic Foundation 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4690533" y="1713554"/>
            <a:ext cx="616373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C00000"/>
                </a:solidFill>
              </a:rPr>
              <a:t>Communicate</a:t>
            </a:r>
            <a:r>
              <a:rPr lang="en-US" sz="1400" b="1" dirty="0"/>
              <a:t> </a:t>
            </a:r>
            <a:r>
              <a:rPr lang="en-US" sz="1400" b="1" dirty="0" smtClean="0"/>
              <a:t>library direction </a:t>
            </a:r>
            <a:r>
              <a:rPr lang="en-US" sz="1400" b="1" dirty="0"/>
              <a:t>and services concisely </a:t>
            </a:r>
            <a:r>
              <a:rPr lang="en-US" sz="1400" b="1" dirty="0" smtClean="0"/>
              <a:t>using best channels</a:t>
            </a:r>
            <a:endParaRPr lang="en-US" sz="1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Advocate- broad direction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Website- specific </a:t>
            </a:r>
            <a:r>
              <a:rPr lang="en-US" sz="1400" dirty="0" smtClean="0"/>
              <a:t>activities, dates </a:t>
            </a:r>
            <a:r>
              <a:rPr lang="en-US" sz="1400" dirty="0"/>
              <a:t>and </a:t>
            </a:r>
            <a:r>
              <a:rPr lang="en-US" sz="1400" dirty="0" smtClean="0"/>
              <a:t>times: near real-time 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Newsletter- specific updates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Facebook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C00000"/>
                </a:solidFill>
              </a:rPr>
              <a:t>Introduce</a:t>
            </a:r>
            <a:r>
              <a:rPr lang="en-US" sz="1400" b="1" dirty="0" smtClean="0"/>
              <a:t> </a:t>
            </a:r>
            <a:r>
              <a:rPr lang="en-US" sz="1400" b="1" dirty="0"/>
              <a:t>innovative resources and services for all patrons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Propose</a:t>
            </a:r>
            <a:r>
              <a:rPr lang="en-US" sz="1400" dirty="0" smtClean="0"/>
              <a:t> </a:t>
            </a:r>
            <a:r>
              <a:rPr lang="en-US" sz="1400" dirty="0"/>
              <a:t>- Invites </a:t>
            </a:r>
            <a:r>
              <a:rPr lang="en-US" sz="1400" dirty="0" smtClean="0"/>
              <a:t>community members </a:t>
            </a:r>
            <a:r>
              <a:rPr lang="en-US" sz="1400" dirty="0"/>
              <a:t>to share their interests </a:t>
            </a:r>
            <a:endParaRPr lang="en-U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Design- </a:t>
            </a:r>
            <a:r>
              <a:rPr lang="en-US" sz="1400" dirty="0"/>
              <a:t>develop </a:t>
            </a:r>
            <a:r>
              <a:rPr lang="en-US" sz="1400" dirty="0" smtClean="0"/>
              <a:t>programs </a:t>
            </a:r>
            <a:r>
              <a:rPr lang="en-US" sz="1400" dirty="0"/>
              <a:t>that </a:t>
            </a:r>
            <a:r>
              <a:rPr lang="en-US" sz="1400" dirty="0" smtClean="0"/>
              <a:t>satisfy needs and engage further 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Deliver </a:t>
            </a:r>
            <a:r>
              <a:rPr lang="en-US" sz="1400" b="1" dirty="0" smtClean="0"/>
              <a:t>– </a:t>
            </a:r>
            <a:r>
              <a:rPr lang="en-US" sz="1400" dirty="0" smtClean="0"/>
              <a:t>offer virtual and on-site programs as needed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Assess-</a:t>
            </a:r>
            <a:r>
              <a:rPr lang="en-US" sz="1400" dirty="0"/>
              <a:t> collect </a:t>
            </a:r>
            <a:r>
              <a:rPr lang="en-US" sz="1400" dirty="0" smtClean="0"/>
              <a:t>feedback and refine </a:t>
            </a:r>
            <a:r>
              <a:rPr lang="en-US" sz="1400" dirty="0"/>
              <a:t>programs </a:t>
            </a:r>
            <a:r>
              <a:rPr lang="en-US" sz="1400" dirty="0" smtClean="0"/>
              <a:t>and </a:t>
            </a:r>
            <a:endParaRPr lang="en-US" sz="1400" dirty="0"/>
          </a:p>
          <a:p>
            <a:pPr lvl="1"/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C00000"/>
                </a:solidFill>
              </a:rPr>
              <a:t>Offer “Anytime </a:t>
            </a:r>
            <a:r>
              <a:rPr lang="en-US" sz="1400" b="1" dirty="0" smtClean="0">
                <a:solidFill>
                  <a:srgbClr val="C00000"/>
                </a:solidFill>
              </a:rPr>
              <a:t>Anywhere Access”/Always Open </a:t>
            </a:r>
            <a:r>
              <a:rPr lang="en-US" sz="1400" b="1" dirty="0" smtClean="0"/>
              <a:t>deliver</a:t>
            </a:r>
            <a:r>
              <a:rPr lang="en-US" sz="1400" b="1" dirty="0" smtClean="0">
                <a:solidFill>
                  <a:srgbClr val="C00000"/>
                </a:solidFill>
              </a:rPr>
              <a:t>  </a:t>
            </a:r>
            <a:r>
              <a:rPr lang="en-US" sz="1400" b="1" dirty="0" smtClean="0"/>
              <a:t>targeted </a:t>
            </a:r>
            <a:r>
              <a:rPr lang="en-US" sz="1400" b="1" dirty="0"/>
              <a:t>content </a:t>
            </a:r>
            <a:r>
              <a:rPr lang="en-US" sz="1400" b="1" dirty="0" smtClean="0"/>
              <a:t>virtually via high-speed fiber</a:t>
            </a:r>
            <a:endParaRPr lang="en-US" sz="1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Website as </a:t>
            </a:r>
            <a:r>
              <a:rPr lang="en-US" sz="1400" dirty="0" smtClean="0"/>
              <a:t>the first </a:t>
            </a:r>
            <a:r>
              <a:rPr lang="en-US" sz="1400" dirty="0"/>
              <a:t>stop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Library for </a:t>
            </a:r>
            <a:r>
              <a:rPr lang="en-US" sz="1400" dirty="0" smtClean="0"/>
              <a:t>the second </a:t>
            </a:r>
            <a:r>
              <a:rPr lang="en-US" sz="1400" dirty="0"/>
              <a:t>stop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b="1">
                <a:solidFill>
                  <a:srgbClr val="C00000"/>
                </a:solidFill>
              </a:rPr>
              <a:t>Optimize </a:t>
            </a:r>
            <a:r>
              <a:rPr lang="en-US" sz="1400" b="1" smtClean="0">
                <a:solidFill>
                  <a:srgbClr val="C00000"/>
                </a:solidFill>
              </a:rPr>
              <a:t>Experience (new and historic</a:t>
            </a:r>
            <a:r>
              <a:rPr lang="en-US" sz="1400" smtClean="0">
                <a:solidFill>
                  <a:srgbClr val="C00000"/>
                </a:solidFill>
              </a:rPr>
              <a:t>) </a:t>
            </a:r>
            <a:r>
              <a:rPr lang="en-US" sz="1400" b="1" smtClean="0"/>
              <a:t>for </a:t>
            </a:r>
            <a:r>
              <a:rPr lang="en-US" sz="1400" b="1" dirty="0" smtClean="0"/>
              <a:t>programs, patrons, and community </a:t>
            </a:r>
            <a:r>
              <a:rPr lang="en-US" sz="1400" b="1" smtClean="0"/>
              <a:t>members </a:t>
            </a:r>
            <a:endParaRPr lang="en-US" sz="1400" b="1" dirty="0" smtClean="0"/>
          </a:p>
          <a:p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C00000"/>
                </a:solidFill>
              </a:rPr>
              <a:t>Best Resources- </a:t>
            </a:r>
            <a:r>
              <a:rPr lang="en-US" sz="1400" b="1" dirty="0"/>
              <a:t>Great place to work- promote staff development for personal growth while </a:t>
            </a:r>
            <a:r>
              <a:rPr lang="en-US" sz="1400" b="1" dirty="0" smtClean="0"/>
              <a:t>best-serving </a:t>
            </a:r>
            <a:r>
              <a:rPr lang="en-US" sz="1400" b="1" dirty="0"/>
              <a:t>patrons </a:t>
            </a:r>
          </a:p>
        </p:txBody>
      </p:sp>
    </p:spTree>
    <p:extLst>
      <p:ext uri="{BB962C8B-B14F-4D97-AF65-F5344CB8AC3E}">
        <p14:creationId xmlns:p14="http://schemas.microsoft.com/office/powerpoint/2010/main" val="344485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29222</TotalTime>
  <Words>734</Words>
  <Application>Microsoft Office PowerPoint</Application>
  <PresentationFormat>Widescreen</PresentationFormat>
  <Paragraphs>118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“Better Together” Dublin Public Library Strategy</vt:lpstr>
      <vt:lpstr>The Library of the Future Engaging Community Stakeholders   </vt:lpstr>
      <vt:lpstr>“We Heard You” – Community Survey 2022 Summarized Wants and Needs  </vt:lpstr>
      <vt:lpstr>Strategy 101- Understanding the Building Blocks  Maximizing Community Impact/Alignment</vt:lpstr>
      <vt:lpstr>DPL Strategy on a Page Taking Engagement to Next Level 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Sprague, Christopher</dc:creator>
  <cp:lastModifiedBy>dpl-admin</cp:lastModifiedBy>
  <cp:revision>118</cp:revision>
  <cp:lastPrinted>2022-10-05T16:18:46Z</cp:lastPrinted>
  <dcterms:created xsi:type="dcterms:W3CDTF">2022-04-04T18:37:48Z</dcterms:created>
  <dcterms:modified xsi:type="dcterms:W3CDTF">2023-02-15T17:16:11Z</dcterms:modified>
</cp:coreProperties>
</file>